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sldIdLst>
    <p:sldId id="256" r:id="rId2"/>
    <p:sldId id="257" r:id="rId3"/>
    <p:sldId id="258" r:id="rId4"/>
    <p:sldId id="259" r:id="rId5"/>
    <p:sldId id="260" r:id="rId6"/>
    <p:sldId id="261" r:id="rId7"/>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2226" y="-84"/>
      </p:cViewPr>
      <p:guideLst>
        <p:guide orient="horz" pos="2880"/>
        <p:guide pos="216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0" y="0"/>
            <a:ext cx="6858000" cy="9144000"/>
            <a:chOff x="0" y="0"/>
            <a:chExt cx="9144000" cy="6858000"/>
          </a:xfrm>
        </p:grpSpPr>
        <p:pic>
          <p:nvPicPr>
            <p:cNvPr id="7" name="Picture 6" descr="SD-PanelTitle-V.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441450" y="2415818"/>
            <a:ext cx="3981650" cy="2020711"/>
          </a:xfrm>
        </p:spPr>
        <p:txBody>
          <a:bodyPr anchor="b">
            <a:noAutofit/>
          </a:bodyPr>
          <a:lstStyle>
            <a:lvl1pPr algn="ctr">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441450" y="4797770"/>
            <a:ext cx="3981650" cy="1836868"/>
          </a:xfrm>
        </p:spPr>
        <p:txBody>
          <a:bodyPr anchor="t">
            <a:normAutofit/>
          </a:bodyPr>
          <a:lstStyle>
            <a:lvl1pPr marL="0" indent="0" algn="ctr">
              <a:buNone/>
              <a:defRPr sz="15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49063" y="6739470"/>
            <a:ext cx="504957" cy="372533"/>
          </a:xfrm>
        </p:spPr>
        <p:txBody>
          <a:bodyPr/>
          <a:lstStyle/>
          <a:p>
            <a:fld id="{B61BEF0D-F0BB-DE4B-95CE-6DB70DBA9567}" type="datetimeFigureOut">
              <a:rPr lang="en-US" smtClean="0"/>
              <a:pPr/>
              <a:t>9/30/2016</a:t>
            </a:fld>
            <a:endParaRPr lang="en-US" dirty="0"/>
          </a:p>
        </p:txBody>
      </p:sp>
      <p:sp>
        <p:nvSpPr>
          <p:cNvPr id="5" name="Footer Placeholder 4"/>
          <p:cNvSpPr>
            <a:spLocks noGrp="1"/>
          </p:cNvSpPr>
          <p:nvPr>
            <p:ph type="ftr" sz="quarter" idx="11"/>
          </p:nvPr>
        </p:nvSpPr>
        <p:spPr>
          <a:xfrm>
            <a:off x="1441451" y="6739470"/>
            <a:ext cx="3048645" cy="372533"/>
          </a:xfrm>
        </p:spPr>
        <p:txBody>
          <a:bodyPr/>
          <a:lstStyle/>
          <a:p>
            <a:endParaRPr lang="en-US" dirty="0"/>
          </a:p>
        </p:txBody>
      </p:sp>
      <p:sp>
        <p:nvSpPr>
          <p:cNvPr id="6" name="Slide Number Placeholder 5"/>
          <p:cNvSpPr>
            <a:spLocks noGrp="1"/>
          </p:cNvSpPr>
          <p:nvPr>
            <p:ph type="sldNum" sz="quarter" idx="12"/>
          </p:nvPr>
        </p:nvSpPr>
        <p:spPr>
          <a:xfrm>
            <a:off x="5112988" y="6739470"/>
            <a:ext cx="310112" cy="372533"/>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1514869" y="4628439"/>
            <a:ext cx="383481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143013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649" y="6420553"/>
            <a:ext cx="5099051" cy="755651"/>
          </a:xfrm>
        </p:spPr>
        <p:txBody>
          <a:bodyPr anchor="b">
            <a:normAutofit/>
          </a:bodyPr>
          <a:lstStyle>
            <a:lvl1pPr algn="ctr">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69695" y="1377245"/>
            <a:ext cx="5318612" cy="4481692"/>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82649" y="7176204"/>
            <a:ext cx="5099051" cy="658283"/>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376922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82649" y="1209164"/>
            <a:ext cx="5099051" cy="4130480"/>
          </a:xfrm>
        </p:spPr>
        <p:txBody>
          <a:bodyPr anchor="ctr">
            <a:normAutofit/>
          </a:bodyPr>
          <a:lstStyle>
            <a:lvl1pPr algn="ctr">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82649" y="5700888"/>
            <a:ext cx="5099052" cy="2133603"/>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958849" y="5520265"/>
            <a:ext cx="495481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053369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0750" y="1309509"/>
            <a:ext cx="4800188" cy="3160891"/>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200150" y="4470399"/>
            <a:ext cx="4419599" cy="869244"/>
          </a:xfrm>
        </p:spPr>
        <p:txBody>
          <a:bodyPr anchor="ctr">
            <a:normAutofit/>
          </a:bodyPr>
          <a:lstStyle>
            <a:lvl1pPr marL="0" indent="0" algn="r">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82647" y="5791201"/>
            <a:ext cx="5099054" cy="2043289"/>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637477" y="1207150"/>
            <a:ext cx="342989" cy="779701"/>
          </a:xfrm>
          <a:prstGeom prst="rect">
            <a:avLst/>
          </a:prstGeom>
        </p:spPr>
        <p:txBody>
          <a:bodyPr vert="horz" lIns="68580" tIns="34290" rIns="68580" bIns="34290" rtlCol="0" anchor="ctr">
            <a:noAutofit/>
          </a:bodyPr>
          <a:lstStyle/>
          <a:p>
            <a:pPr lvl="0"/>
            <a:r>
              <a:rPr lang="en-US" sz="5400" dirty="0">
                <a:solidFill>
                  <a:schemeClr val="tx1"/>
                </a:solidFill>
                <a:effectLst/>
              </a:rPr>
              <a:t>“</a:t>
            </a:r>
          </a:p>
        </p:txBody>
      </p:sp>
      <p:sp>
        <p:nvSpPr>
          <p:cNvPr id="15" name="TextBox 14"/>
          <p:cNvSpPr txBox="1"/>
          <p:nvPr/>
        </p:nvSpPr>
        <p:spPr>
          <a:xfrm>
            <a:off x="5725128" y="3770494"/>
            <a:ext cx="342989" cy="779701"/>
          </a:xfrm>
          <a:prstGeom prst="rect">
            <a:avLst/>
          </a:prstGeom>
        </p:spPr>
        <p:txBody>
          <a:bodyPr vert="horz" lIns="68580" tIns="34290" rIns="68580" bIns="34290" rtlCol="0" anchor="ctr">
            <a:noAutofit/>
          </a:bodyPr>
          <a:lstStyle/>
          <a:p>
            <a:pPr lvl="0" algn="r"/>
            <a:r>
              <a:rPr lang="en-US" sz="5400" dirty="0">
                <a:solidFill>
                  <a:schemeClr val="tx1"/>
                </a:solidFill>
                <a:effectLst/>
              </a:rPr>
              <a:t>”</a:t>
            </a:r>
          </a:p>
        </p:txBody>
      </p:sp>
      <p:cxnSp>
        <p:nvCxnSpPr>
          <p:cNvPr id="19" name="Straight Connector 18"/>
          <p:cNvCxnSpPr/>
          <p:nvPr/>
        </p:nvCxnSpPr>
        <p:spPr>
          <a:xfrm>
            <a:off x="958849" y="5520265"/>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05851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82652" y="4411441"/>
            <a:ext cx="5099046" cy="19584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82651" y="6369841"/>
            <a:ext cx="5099048" cy="11472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07684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57062" y="1309510"/>
            <a:ext cx="4743876" cy="2991557"/>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882651" y="4852416"/>
            <a:ext cx="5099048" cy="1182624"/>
          </a:xfrm>
        </p:spPr>
        <p:txBody>
          <a:bodyPr anchor="b">
            <a:normAutofit/>
          </a:bodyPr>
          <a:lstStyle>
            <a:lvl1pPr marL="0" indent="0" algn="l">
              <a:spcBef>
                <a:spcPts val="0"/>
              </a:spcBef>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882649" y="6039556"/>
            <a:ext cx="5099052" cy="1794933"/>
          </a:xfrm>
        </p:spPr>
        <p:txBody>
          <a:bodyPr anchor="t">
            <a:normAutofit/>
          </a:bodyPr>
          <a:lstStyle>
            <a:lvl1pPr marL="0" indent="0" algn="l">
              <a:buNone/>
              <a:defRPr sz="1200">
                <a:solidFill>
                  <a:schemeClr val="tx1"/>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658546" y="1195860"/>
            <a:ext cx="342989" cy="779701"/>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5737348" y="3476971"/>
            <a:ext cx="342989" cy="779701"/>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958849" y="4572000"/>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855515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82649" y="1309509"/>
            <a:ext cx="5099051" cy="3059289"/>
          </a:xfrm>
        </p:spPr>
        <p:txBody>
          <a:bodyPr vert="horz" lIns="91440" tIns="45720" rIns="91440" bIns="45720" rtlCol="0" anchor="ctr">
            <a:normAutofit/>
          </a:bodyPr>
          <a:lstStyle>
            <a:lvl1pPr>
              <a:defRPr lang="en-US" sz="2400" b="0" dirty="0"/>
            </a:lvl1pPr>
          </a:lstStyle>
          <a:p>
            <a:pPr marL="0" lvl="0"/>
            <a:r>
              <a:rPr lang="en-US" smtClean="0"/>
              <a:t>Click to edit Master title style</a:t>
            </a:r>
            <a:endParaRPr lang="en-US" dirty="0"/>
          </a:p>
        </p:txBody>
      </p:sp>
      <p:sp>
        <p:nvSpPr>
          <p:cNvPr id="17" name="Text Placeholder 2"/>
          <p:cNvSpPr>
            <a:spLocks noGrp="1"/>
          </p:cNvSpPr>
          <p:nvPr>
            <p:ph type="body" idx="13"/>
          </p:nvPr>
        </p:nvSpPr>
        <p:spPr>
          <a:xfrm>
            <a:off x="882651" y="4754880"/>
            <a:ext cx="5099048" cy="1207008"/>
          </a:xfrm>
        </p:spPr>
        <p:txBody>
          <a:bodyPr anchor="b">
            <a:normAutofit/>
          </a:bodyPr>
          <a:lstStyle>
            <a:lvl1pPr marL="0" indent="0" algn="l">
              <a:spcBef>
                <a:spcPts val="0"/>
              </a:spcBef>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882649" y="5960534"/>
            <a:ext cx="5099051" cy="1873956"/>
          </a:xfrm>
        </p:spPr>
        <p:txBody>
          <a:bodyPr anchor="t">
            <a:normAutofit/>
          </a:bodyPr>
          <a:lstStyle>
            <a:lvl1pPr marL="0" indent="0" algn="l">
              <a:buNone/>
              <a:defRPr sz="1200">
                <a:solidFill>
                  <a:schemeClr val="tx1"/>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958852" y="4572000"/>
            <a:ext cx="495481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94279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82649" y="3320181"/>
            <a:ext cx="5099052" cy="451431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958850" y="3139560"/>
            <a:ext cx="495481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99619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67500" y="1209165"/>
            <a:ext cx="1214198" cy="662532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82651" y="1209165"/>
            <a:ext cx="3686632" cy="662532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4684134" y="1209165"/>
            <a:ext cx="0" cy="6625324"/>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431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958850" y="3139560"/>
            <a:ext cx="494665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pPr/>
              <a:t>9/30/2016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xmlns="" val="414678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58849" y="2188551"/>
            <a:ext cx="4946651" cy="2430019"/>
          </a:xfrm>
        </p:spPr>
        <p:txBody>
          <a:bodyPr anchor="b">
            <a:normAutofit/>
          </a:bodyPr>
          <a:lstStyle>
            <a:lvl1pPr algn="ctr">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58849" y="4979813"/>
            <a:ext cx="4946651" cy="1453353"/>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1" name="Straight Connector 30"/>
          <p:cNvCxnSpPr/>
          <p:nvPr/>
        </p:nvCxnSpPr>
        <p:spPr>
          <a:xfrm>
            <a:off x="958850" y="4799189"/>
            <a:ext cx="494665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186740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958849" y="3141680"/>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82649" y="1220450"/>
            <a:ext cx="5099051" cy="173848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82650" y="3316224"/>
            <a:ext cx="2503170" cy="459638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83864" y="3316224"/>
            <a:ext cx="2503170" cy="459638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pPr/>
              <a:t>9/30/2016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xmlns="" val="2277517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82651" y="3544711"/>
            <a:ext cx="2503170"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82651" y="4324349"/>
            <a:ext cx="2503170" cy="360883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81374" y="3544711"/>
            <a:ext cx="2503170"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81374" y="4324349"/>
            <a:ext cx="2503170" cy="360883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9/30/2016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41" name="Straight Connector 40"/>
          <p:cNvCxnSpPr/>
          <p:nvPr/>
        </p:nvCxnSpPr>
        <p:spPr>
          <a:xfrm>
            <a:off x="958849" y="3139560"/>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685465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82649" y="1220450"/>
            <a:ext cx="5099051" cy="1738489"/>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9/30/2016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958849" y="3139560"/>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148350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9/30/2016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628391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648" y="1851379"/>
            <a:ext cx="1902599" cy="1828800"/>
          </a:xfrm>
        </p:spPr>
        <p:txBody>
          <a:bodyPr anchor="b">
            <a:normAutofit/>
          </a:bodyPr>
          <a:lstStyle>
            <a:lvl1pPr algn="ctr">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090047" y="1309510"/>
            <a:ext cx="2891654" cy="652498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82648" y="4041420"/>
            <a:ext cx="1902599" cy="3251205"/>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958849" y="3883377"/>
            <a:ext cx="175019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69276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649" y="2511776"/>
            <a:ext cx="2724152" cy="1828800"/>
          </a:xfrm>
        </p:spPr>
        <p:txBody>
          <a:bodyPr anchor="b">
            <a:normAutofit/>
          </a:bodyPr>
          <a:lstStyle>
            <a:lvl1pPr algn="ctr">
              <a:defRPr sz="1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3887303" y="1377244"/>
            <a:ext cx="2197097" cy="6389515"/>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82649" y="4340576"/>
            <a:ext cx="2724151" cy="2438400"/>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988570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1"/>
            <a:ext cx="6858000" cy="9144001"/>
            <a:chOff x="0" y="0"/>
            <a:chExt cx="9144000" cy="6858001"/>
          </a:xfrm>
        </p:grpSpPr>
        <p:pic>
          <p:nvPicPr>
            <p:cNvPr id="8" name="Picture 7" descr="SD-PanelContent-V.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882649" y="1220450"/>
            <a:ext cx="5099051" cy="173848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82649" y="3320181"/>
            <a:ext cx="5099052" cy="4593329"/>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67503" y="7947378"/>
            <a:ext cx="861212" cy="37253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B61BEF0D-F0BB-DE4B-95CE-6DB70DBA9567}" type="datetimeFigureOut">
              <a:rPr lang="en-US" smtClean="0"/>
              <a:pPr/>
              <a:t>9/30/2016</a:t>
            </a:fld>
            <a:endParaRPr lang="en-US" dirty="0"/>
          </a:p>
        </p:txBody>
      </p:sp>
      <p:sp>
        <p:nvSpPr>
          <p:cNvPr id="5" name="Footer Placeholder 4"/>
          <p:cNvSpPr>
            <a:spLocks noGrp="1"/>
          </p:cNvSpPr>
          <p:nvPr>
            <p:ph type="ftr" sz="quarter" idx="3"/>
          </p:nvPr>
        </p:nvSpPr>
        <p:spPr>
          <a:xfrm>
            <a:off x="882649" y="7947378"/>
            <a:ext cx="3828500" cy="372533"/>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5685068" y="7947378"/>
            <a:ext cx="296633" cy="37253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29480307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ctr" defTabSz="342900" rtl="0" eaLnBrk="1" latinLnBrk="0" hangingPunct="1">
        <a:spcBef>
          <a:spcPct val="0"/>
        </a:spcBef>
        <a:buNone/>
        <a:defRPr sz="3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mailto:TXSFA@sbcglobal.net"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Name</a:t>
            </a:r>
            <a:br>
              <a:rPr lang="en-US" dirty="0" smtClean="0"/>
            </a:br>
            <a:r>
              <a:rPr lang="en-US" dirty="0" smtClean="0"/>
              <a:t>Grade</a:t>
            </a:r>
            <a:br>
              <a:rPr lang="en-US" dirty="0" smtClean="0"/>
            </a:br>
            <a:r>
              <a:rPr lang="en-US" dirty="0" smtClean="0"/>
              <a:t>School</a:t>
            </a:r>
            <a:br>
              <a:rPr lang="en-US" dirty="0" smtClean="0"/>
            </a:br>
            <a:r>
              <a:rPr lang="en-US" dirty="0" smtClean="0"/>
              <a:t>Floral Teacher</a:t>
            </a:r>
            <a:endParaRPr lang="en-US" dirty="0"/>
          </a:p>
        </p:txBody>
      </p:sp>
      <p:sp>
        <p:nvSpPr>
          <p:cNvPr id="3" name="Subtitle 2"/>
          <p:cNvSpPr>
            <a:spLocks noGrp="1"/>
          </p:cNvSpPr>
          <p:nvPr>
            <p:ph type="subTitle" idx="1"/>
          </p:nvPr>
        </p:nvSpPr>
        <p:spPr/>
        <p:txBody>
          <a:bodyPr/>
          <a:lstStyle/>
          <a:p>
            <a:r>
              <a:rPr lang="en-US" sz="4400" dirty="0" smtClean="0"/>
              <a:t>Portfolio</a:t>
            </a:r>
          </a:p>
          <a:p>
            <a:r>
              <a:rPr lang="en-US" sz="4400" dirty="0" smtClean="0"/>
              <a:t>City, Texas</a:t>
            </a:r>
          </a:p>
          <a:p>
            <a:endParaRPr lang="en-US" dirty="0" smtClean="0"/>
          </a:p>
        </p:txBody>
      </p:sp>
    </p:spTree>
    <p:extLst>
      <p:ext uri="{BB962C8B-B14F-4D97-AF65-F5344CB8AC3E}">
        <p14:creationId xmlns:p14="http://schemas.microsoft.com/office/powerpoint/2010/main" xmlns="" val="2806464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0352" y="925104"/>
            <a:ext cx="5742432" cy="523220"/>
          </a:xfrm>
          <a:prstGeom prst="rect">
            <a:avLst/>
          </a:prstGeom>
          <a:noFill/>
        </p:spPr>
        <p:txBody>
          <a:bodyPr wrap="square" rtlCol="0">
            <a:spAutoFit/>
          </a:bodyPr>
          <a:lstStyle/>
          <a:p>
            <a:r>
              <a:rPr lang="en-US" sz="2800" dirty="0" smtClean="0">
                <a:solidFill>
                  <a:srgbClr val="FF0000"/>
                </a:solidFill>
              </a:rPr>
              <a:t>Name of Student – School</a:t>
            </a:r>
          </a:p>
        </p:txBody>
      </p:sp>
      <p:sp>
        <p:nvSpPr>
          <p:cNvPr id="6" name="Rectangle 1"/>
          <p:cNvSpPr>
            <a:spLocks noChangeArrowheads="1"/>
          </p:cNvSpPr>
          <p:nvPr/>
        </p:nvSpPr>
        <p:spPr bwMode="auto">
          <a:xfrm>
            <a:off x="530352" y="1448324"/>
            <a:ext cx="5742432" cy="65556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A </a:t>
            </a:r>
            <a:r>
              <a:rPr lang="en-US" altLang="en-US" sz="2800" dirty="0">
                <a:solidFill>
                  <a:srgbClr val="1F497D"/>
                </a:solidFill>
                <a:latin typeface="Calibri" panose="020F0502020204030204" pitchFamily="34" charset="0"/>
                <a:ea typeface="Calibri" panose="020F0502020204030204" pitchFamily="34" charset="0"/>
                <a:cs typeface="Times New Roman" panose="02020603050405020304" pitchFamily="18" charset="0"/>
              </a:rPr>
              <a:t>s</a:t>
            </a:r>
            <a:r>
              <a:rPr kumimoji="0" lang="en-US" altLang="en-US" sz="2800" b="0"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canned or copied letter of recommendation from the floral teacher stating the student passed level 1, and that they have completed two of the following: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r>
              <a:rPr lang="en-US" altLang="en-US" sz="28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Attend 1 Hands-on floral workshop</a:t>
            </a: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r>
              <a:rPr kumimoji="0" lang="en-US" altLang="en-US" sz="2800" b="0"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Volunteer</a:t>
            </a:r>
            <a:r>
              <a:rPr kumimoji="0" lang="en-US" altLang="en-US" sz="2800" b="0" i="0" u="none" strike="noStrike" cap="none" normalizeH="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 Level 1 testing site</a:t>
            </a: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r>
              <a:rPr lang="en-US" altLang="en-US" sz="28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Volunteer at 1 community event sharing flowers or a regional design show approved by TSFA.</a:t>
            </a: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r>
              <a:rPr kumimoji="0" lang="en-US" altLang="en-US" sz="2800" b="0"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Test with a</a:t>
            </a:r>
            <a:r>
              <a:rPr kumimoji="0" lang="en-US" altLang="en-US" sz="2800" b="0" i="0" u="none" strike="noStrike" cap="none" normalizeH="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floral design teacher to ensure the student can make and pass a 9 carnation triangle.</a:t>
            </a:r>
          </a:p>
          <a:p>
            <a:pPr marR="0" lvl="0" algn="l" defTabSz="914400" rtl="0" eaLnBrk="0" fontAlgn="base" latinLnBrk="0" hangingPunct="0">
              <a:lnSpc>
                <a:spcPct val="100000"/>
              </a:lnSpc>
              <a:spcBef>
                <a:spcPct val="0"/>
              </a:spcBef>
              <a:spcAft>
                <a:spcPct val="0"/>
              </a:spcAft>
              <a:buClrTx/>
              <a:buSzTx/>
              <a:tabLst/>
            </a:pPr>
            <a:endParaRPr kumimoji="0" lang="en-US" altLang="en-US" sz="2800" b="0"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475594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20624" y="1010064"/>
            <a:ext cx="5961888" cy="70019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smtClean="0">
                <a:ln>
                  <a:noFill/>
                </a:ln>
                <a:solidFill>
                  <a:srgbClr val="1F497D"/>
                </a:solidFill>
                <a:effectLst/>
                <a:latin typeface="Arial" panose="020B0604020202020204" pitchFamily="34" charset="0"/>
                <a:ea typeface="Calibri" panose="020F0502020204030204" pitchFamily="34" charset="0"/>
                <a:cs typeface="Times New Roman" panose="02020603050405020304" pitchFamily="18" charset="0"/>
              </a:rPr>
              <a:t>Pages </a:t>
            </a:r>
            <a:r>
              <a:rPr lang="en-US" altLang="en-US" sz="2600" dirty="0">
                <a:solidFill>
                  <a:srgbClr val="1F497D"/>
                </a:solidFill>
                <a:latin typeface="Arial" panose="020B0604020202020204" pitchFamily="34" charset="0"/>
                <a:ea typeface="Calibri" panose="020F0502020204030204" pitchFamily="34" charset="0"/>
                <a:cs typeface="Times New Roman" panose="02020603050405020304" pitchFamily="18" charset="0"/>
              </a:rPr>
              <a:t>3</a:t>
            </a:r>
            <a:r>
              <a:rPr kumimoji="0" lang="en-US" altLang="en-US" sz="2600" b="0" i="0" u="none" strike="noStrike" cap="none" normalizeH="0" baseline="0" dirty="0" smtClean="0">
                <a:ln>
                  <a:noFill/>
                </a:ln>
                <a:solidFill>
                  <a:srgbClr val="1F497D"/>
                </a:solidFill>
                <a:effectLst/>
                <a:latin typeface="Arial" panose="020B0604020202020204" pitchFamily="34" charset="0"/>
                <a:ea typeface="Calibri" panose="020F0502020204030204" pitchFamily="34" charset="0"/>
                <a:cs typeface="Times New Roman" panose="02020603050405020304" pitchFamily="18" charset="0"/>
              </a:rPr>
              <a:t> – 7</a:t>
            </a:r>
            <a:r>
              <a:rPr kumimoji="0" lang="en-US" altLang="en-US" sz="2600" b="0" i="0" u="none" strike="noStrike" cap="none" normalizeH="0" dirty="0" smtClean="0">
                <a:ln>
                  <a:noFill/>
                </a:ln>
                <a:solidFill>
                  <a:srgbClr val="1F497D"/>
                </a:solidFill>
                <a:effectLst/>
                <a:latin typeface="Arial" panose="020B0604020202020204" pitchFamily="34" charset="0"/>
                <a:ea typeface="Calibri" panose="020F0502020204030204" pitchFamily="34" charset="0"/>
                <a:cs typeface="Times New Roman" panose="02020603050405020304" pitchFamily="18" charset="0"/>
              </a:rPr>
              <a:t> should include the pictures of the following designs created by the student in the presence of the ag teacher with a materials list attached. </a:t>
            </a:r>
            <a:r>
              <a:rPr kumimoji="0" lang="en-US" altLang="en-US" sz="2600" b="0" i="0" u="none" strike="noStrike" cap="none" normalizeH="0" baseline="0" dirty="0" smtClean="0">
                <a:ln>
                  <a:noFill/>
                </a:ln>
                <a:solidFill>
                  <a:srgbClr val="1F497D"/>
                </a:solidFill>
                <a:effectLst/>
                <a:latin typeface="Arial" panose="020B0604020202020204" pitchFamily="34" charset="0"/>
                <a:ea typeface="Calibri" panose="020F0502020204030204" pitchFamily="34" charset="0"/>
                <a:cs typeface="Times New Roman" panose="02020603050405020304" pitchFamily="18" charset="0"/>
              </a:rPr>
              <a:t> </a:t>
            </a: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r>
              <a:rPr lang="en-US" altLang="en-US" sz="2300" dirty="0" smtClean="0">
                <a:solidFill>
                  <a:srgbClr val="1F497D"/>
                </a:solidFill>
                <a:latin typeface="Arial" panose="020B0604020202020204" pitchFamily="34" charset="0"/>
                <a:cs typeface="Times New Roman" panose="02020603050405020304" pitchFamily="18" charset="0"/>
              </a:rPr>
              <a:t>Asymmetrical Arrangement – the one listed in the study material. Carnations, mums, line foliage (like myrtle).and moss  Students need to be familiar with how to use line foliage and moss to cover the mechanics. </a:t>
            </a: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r>
              <a:rPr lang="en-US" altLang="en-US" sz="2300" dirty="0" smtClean="0">
                <a:solidFill>
                  <a:srgbClr val="1F497D"/>
                </a:solidFill>
                <a:latin typeface="Arial" panose="020B0604020202020204" pitchFamily="34" charset="0"/>
                <a:cs typeface="Times New Roman" panose="02020603050405020304" pitchFamily="18" charset="0"/>
              </a:rPr>
              <a:t>Dozen carnations or roses in a vase designed in 20 minutes or less. </a:t>
            </a: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r>
              <a:rPr lang="en-US" altLang="en-US" sz="2300" dirty="0" smtClean="0">
                <a:solidFill>
                  <a:srgbClr val="1F497D"/>
                </a:solidFill>
                <a:latin typeface="Arial" panose="020B0604020202020204" pitchFamily="34" charset="0"/>
                <a:cs typeface="Times New Roman" panose="02020603050405020304" pitchFamily="18" charset="0"/>
              </a:rPr>
              <a:t>Make a bow and dress a plant with that bow. #9 or #40 Ribbon recommended. </a:t>
            </a: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r>
              <a:rPr lang="en-US" altLang="en-US" sz="2300" dirty="0" smtClean="0">
                <a:solidFill>
                  <a:srgbClr val="1F497D"/>
                </a:solidFill>
                <a:latin typeface="Arial" panose="020B0604020202020204" pitchFamily="34" charset="0"/>
                <a:cs typeface="Times New Roman" panose="02020603050405020304" pitchFamily="18" charset="0"/>
              </a:rPr>
              <a:t>Stylized Permanent Silk Botanical Arrangement. Similar to the examples on the TSFA floral teacher website.</a:t>
            </a: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r>
              <a:rPr lang="en-US" altLang="en-US" sz="2300" dirty="0" smtClean="0">
                <a:solidFill>
                  <a:srgbClr val="1F497D"/>
                </a:solidFill>
                <a:latin typeface="Arial" panose="020B0604020202020204" pitchFamily="34" charset="0"/>
                <a:cs typeface="Times New Roman" panose="02020603050405020304" pitchFamily="18" charset="0"/>
              </a:rPr>
              <a:t>Create a corsage – the one listed in the study power point. </a:t>
            </a:r>
          </a:p>
        </p:txBody>
      </p:sp>
    </p:spTree>
    <p:extLst>
      <p:ext uri="{BB962C8B-B14F-4D97-AF65-F5344CB8AC3E}">
        <p14:creationId xmlns:p14="http://schemas.microsoft.com/office/powerpoint/2010/main" xmlns="" val="4053657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12064" y="913141"/>
            <a:ext cx="5943600" cy="72943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Pages 8 and up – Not Required</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200"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Additional designs students would like to include in their portfolio</a:t>
            </a:r>
            <a:r>
              <a:rPr kumimoji="0" lang="en-US" altLang="en-US" sz="3200" b="0" i="0" u="none" strike="noStrike" cap="none" normalizeH="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may be included. </a:t>
            </a:r>
            <a:r>
              <a:rPr kumimoji="0" lang="en-US" altLang="en-US" sz="3200" b="0"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200"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Possibly pictures of stu</a:t>
            </a:r>
            <a:r>
              <a:rPr lang="en-US" altLang="en-US" sz="32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dent </a:t>
            </a:r>
            <a:r>
              <a:rPr kumimoji="0" lang="en-US" altLang="en-US" sz="3200" b="0"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working in the classroom.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2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32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M</a:t>
            </a:r>
            <a:r>
              <a:rPr kumimoji="0" lang="en-US" altLang="en-US" sz="3200" b="0"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aybe pictures of </a:t>
            </a:r>
            <a:r>
              <a:rPr kumimoji="0" lang="en-US" altLang="en-US" sz="3200" b="0" i="0" u="none" strike="noStrike" cap="none" normalizeH="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student </a:t>
            </a:r>
            <a:r>
              <a:rPr kumimoji="0" lang="en-US" altLang="en-US" sz="3200" b="0"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volunteering to deliver flowers or at a hands on workshop.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1561266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12064" y="1621029"/>
            <a:ext cx="5943600" cy="58785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Submit</a:t>
            </a:r>
            <a:r>
              <a:rPr kumimoji="0" lang="en-US" altLang="en-US" sz="3200" b="0" i="0" u="none" strike="noStrike" cap="none" normalizeH="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portfolio 2 weeks prior to level 2 testing in a PDF document format.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200"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32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The portfolio should be emailed to </a:t>
            </a:r>
            <a:r>
              <a:rPr lang="en-US" altLang="en-US" sz="32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hlinkClick r:id="rId2"/>
              </a:rPr>
              <a:t>TXSFA@sbcglobal.net</a:t>
            </a:r>
            <a:r>
              <a:rPr lang="en-US" altLang="en-US" sz="32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 with the subject line of: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200"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32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LEVEL 2 PORTFOLIO – Student Name</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4111414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tylized_Silk_Designs.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 t="37296" r="13209" b="32065"/>
          <a:stretch/>
        </p:blipFill>
        <p:spPr bwMode="auto">
          <a:xfrm>
            <a:off x="530479" y="3157413"/>
            <a:ext cx="2688209" cy="338328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3218688" y="3157413"/>
            <a:ext cx="3310128" cy="3416320"/>
          </a:xfrm>
          <a:prstGeom prst="rect">
            <a:avLst/>
          </a:prstGeom>
          <a:noFill/>
        </p:spPr>
        <p:txBody>
          <a:bodyPr wrap="square" rtlCol="0">
            <a:spAutoFit/>
          </a:bodyPr>
          <a:lstStyle/>
          <a:p>
            <a:r>
              <a:rPr lang="en-US" dirty="0" smtClean="0"/>
              <a:t>Materials List:</a:t>
            </a:r>
          </a:p>
          <a:p>
            <a:r>
              <a:rPr lang="en-US" dirty="0" smtClean="0"/>
              <a:t>1 - 4” glass cube</a:t>
            </a:r>
          </a:p>
          <a:p>
            <a:r>
              <a:rPr lang="en-US" dirty="0" smtClean="0"/>
              <a:t>1 – Block of dry foam</a:t>
            </a:r>
          </a:p>
          <a:p>
            <a:r>
              <a:rPr lang="en-US" dirty="0" smtClean="0"/>
              <a:t>1 – Handful of moss </a:t>
            </a:r>
          </a:p>
          <a:p>
            <a:r>
              <a:rPr lang="en-US" dirty="0" smtClean="0"/>
              <a:t>3 – Silk </a:t>
            </a:r>
            <a:r>
              <a:rPr lang="en-US" dirty="0"/>
              <a:t>g</a:t>
            </a:r>
            <a:r>
              <a:rPr lang="en-US" dirty="0" smtClean="0"/>
              <a:t>erbera </a:t>
            </a:r>
            <a:r>
              <a:rPr lang="en-US" dirty="0"/>
              <a:t>d</a:t>
            </a:r>
            <a:r>
              <a:rPr lang="en-US" dirty="0" smtClean="0"/>
              <a:t>aisies </a:t>
            </a:r>
          </a:p>
          <a:p>
            <a:r>
              <a:rPr lang="en-US" dirty="0" smtClean="0"/>
              <a:t>1 – Branch of willow</a:t>
            </a:r>
          </a:p>
          <a:p>
            <a:r>
              <a:rPr lang="en-US" dirty="0"/>
              <a:t>1</a:t>
            </a:r>
            <a:r>
              <a:rPr lang="en-US" dirty="0" smtClean="0"/>
              <a:t> – Bunch of silk filler flowers</a:t>
            </a:r>
          </a:p>
          <a:p>
            <a:r>
              <a:rPr lang="en-US" dirty="0" smtClean="0"/>
              <a:t>3 – Accent leaves </a:t>
            </a:r>
            <a:endParaRPr lang="en-US" dirty="0"/>
          </a:p>
          <a:p>
            <a:endParaRPr lang="en-US" dirty="0" smtClean="0"/>
          </a:p>
          <a:p>
            <a:r>
              <a:rPr lang="en-US" dirty="0" smtClean="0"/>
              <a:t>Design Notes: Students may choose to add design notes about their design. </a:t>
            </a:r>
          </a:p>
        </p:txBody>
      </p:sp>
      <p:sp>
        <p:nvSpPr>
          <p:cNvPr id="4" name="TextBox 3"/>
          <p:cNvSpPr txBox="1"/>
          <p:nvPr/>
        </p:nvSpPr>
        <p:spPr>
          <a:xfrm>
            <a:off x="530479" y="932688"/>
            <a:ext cx="5797169" cy="1815882"/>
          </a:xfrm>
          <a:prstGeom prst="rect">
            <a:avLst/>
          </a:prstGeom>
          <a:noFill/>
        </p:spPr>
        <p:txBody>
          <a:bodyPr wrap="square" rtlCol="0">
            <a:spAutoFit/>
          </a:bodyPr>
          <a:lstStyle/>
          <a:p>
            <a:pPr algn="ctr"/>
            <a:r>
              <a:rPr lang="en-US" altLang="en-US" sz="2800" dirty="0" smtClean="0">
                <a:solidFill>
                  <a:srgbClr val="0070C0"/>
                </a:solidFill>
                <a:latin typeface="Arial" panose="020B0604020202020204" pitchFamily="34" charset="0"/>
                <a:cs typeface="Times New Roman" panose="02020603050405020304" pitchFamily="18" charset="0"/>
              </a:rPr>
              <a:t>EXAMPLE</a:t>
            </a:r>
          </a:p>
          <a:p>
            <a:pPr algn="ctr"/>
            <a:endParaRPr lang="en-US" altLang="en-US" sz="2800" dirty="0" smtClean="0">
              <a:solidFill>
                <a:srgbClr val="0070C0"/>
              </a:solidFill>
              <a:latin typeface="Arial" panose="020B0604020202020204" pitchFamily="34" charset="0"/>
              <a:cs typeface="Times New Roman" panose="02020603050405020304" pitchFamily="18" charset="0"/>
            </a:endParaRPr>
          </a:p>
          <a:p>
            <a:pPr algn="ctr"/>
            <a:r>
              <a:rPr lang="en-US" altLang="en-US" sz="2800" dirty="0" smtClean="0">
                <a:solidFill>
                  <a:srgbClr val="0070C0"/>
                </a:solidFill>
                <a:latin typeface="Arial" panose="020B0604020202020204" pitchFamily="34" charset="0"/>
                <a:cs typeface="Times New Roman" panose="02020603050405020304" pitchFamily="18" charset="0"/>
              </a:rPr>
              <a:t>Stylized </a:t>
            </a:r>
            <a:r>
              <a:rPr lang="en-US" altLang="en-US" sz="2800" dirty="0">
                <a:solidFill>
                  <a:srgbClr val="0070C0"/>
                </a:solidFill>
                <a:latin typeface="Arial" panose="020B0604020202020204" pitchFamily="34" charset="0"/>
                <a:cs typeface="Times New Roman" panose="02020603050405020304" pitchFamily="18" charset="0"/>
              </a:rPr>
              <a:t>Permanent Silk Botanical</a:t>
            </a:r>
            <a:r>
              <a:rPr lang="en-US" sz="2800" dirty="0" smtClean="0">
                <a:solidFill>
                  <a:srgbClr val="0070C0"/>
                </a:solidFill>
              </a:rPr>
              <a:t> Arrangement</a:t>
            </a:r>
            <a:endParaRPr lang="en-US" sz="2800" dirty="0">
              <a:solidFill>
                <a:srgbClr val="0070C0"/>
              </a:solidFill>
            </a:endParaRPr>
          </a:p>
        </p:txBody>
      </p:sp>
    </p:spTree>
    <p:extLst>
      <p:ext uri="{BB962C8B-B14F-4D97-AF65-F5344CB8AC3E}">
        <p14:creationId xmlns:p14="http://schemas.microsoft.com/office/powerpoint/2010/main" xmlns="" val="294784363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1115</TotalTime>
  <Words>358</Words>
  <Application>Microsoft Office PowerPoint</Application>
  <PresentationFormat>Letter Paper (8.5x11 in)</PresentationFormat>
  <Paragraphs>46</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Organic</vt:lpstr>
      <vt:lpstr>Name Grade School Floral Teacher</vt:lpstr>
      <vt:lpstr>Slide 2</vt:lpstr>
      <vt:lpstr>Slide 3</vt:lpstr>
      <vt:lpstr>Slide 4</vt:lpstr>
      <vt:lpstr>Slide 5</vt:lpstr>
      <vt:lpstr>Slide 6</vt:lpstr>
    </vt:vector>
  </TitlesOfParts>
  <Company>North East 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Grade School Floral Teacher</dc:title>
  <dc:creator>Anderson, Joshua</dc:creator>
  <cp:lastModifiedBy>0wner</cp:lastModifiedBy>
  <cp:revision>8</cp:revision>
  <dcterms:created xsi:type="dcterms:W3CDTF">2016-09-19T02:42:53Z</dcterms:created>
  <dcterms:modified xsi:type="dcterms:W3CDTF">2016-09-30T21:35:22Z</dcterms:modified>
</cp:coreProperties>
</file>