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Glacial Indifference"/>
      <p:regular r:id="rId10"/>
    </p:embeddedFont>
    <p:embeddedFont>
      <p:font typeface="Glacial Indifference Bold"/>
      <p:regular r:id="rId11"/>
    </p:embeddedFont>
    <p:embeddedFont>
      <p:font typeface="Glacial Indifference Italics"/>
      <p:regular r:id="rId12"/>
    </p:embeddedFont>
    <p:embeddedFont>
      <p:font typeface="Glacial Indifference Bold Italics"/>
      <p:regular r:id="rId13"/>
    </p:embeddedFont>
    <p:embeddedFont>
      <p:font typeface="Arimo"/>
      <p:regular r:id="rId14"/>
    </p:embeddedFont>
    <p:embeddedFont>
      <p:font typeface="Arimo Bold"/>
      <p:regular r:id="rId15"/>
    </p:embeddedFont>
    <p:embeddedFont>
      <p:font typeface="Arimo Italics"/>
      <p:regular r:id="rId16"/>
    </p:embeddedFont>
    <p:embeddedFont>
      <p:font typeface="Arimo Bold Italics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-8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Relationship Id="rId14" Type="http://schemas.openxmlformats.org/officeDocument/2006/relationships/font" Target="fonts/font5.fntdata"/><Relationship Id="rId15" Type="http://schemas.openxmlformats.org/officeDocument/2006/relationships/font" Target="fonts/font6.fntdata"/><Relationship Id="rId16" Type="http://schemas.openxmlformats.org/officeDocument/2006/relationships/font" Target="fonts/font7.fntdata"/><Relationship Id="rId17" Type="http://schemas.openxmlformats.org/officeDocument/2006/relationships/font" Target="fonts/font8.fntdata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4/23/20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4/23/20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Social listening is an invaluable tool for creating relevant, conversation-worthy content. It can also be incredibly useful in navigating your messaging in the current climate we are facing because it allows you to look at conversations around Covid-19 and adjust your strategy accordingly.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4/23/20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SLIDE 3- Social listening is an invaluable tool for creating relevant, conversation-worthy content. It can also be incredibly useful in navigating your messaging in the current climate we are facing because it allows you to look at conversations around Covid-19 and adjust your strategy accordingly. </a:t>
            </a:r>
          </a:p>
          <a:p>
            <a:pPr lvl="0"/>
            <a:endParaRPr/>
          </a:p>
          <a:p>
            <a:pPr lvl="0"/>
            <a:r>
              <a:rPr lang="en-US"/>
              <a:t>SLIDE 4 - Keep in mind during this global crisis you may be addressing an audience in a particular region that may be in a different stage of the crisis than another region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4/23/20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SLIDE 3- Social listening is an invaluable tool for creating relevant, conversation-worthy content. It can also be incredibly useful in navigating your messaging in the current climate we are facing because it allows you to look at conversations around Covid-19 and adjust your strategy accordingly. </a:t>
            </a:r>
          </a:p>
          <a:p>
            <a:pPr lvl="0"/>
            <a:endParaRPr/>
          </a:p>
          <a:p>
            <a:pPr lvl="0"/>
            <a:r>
              <a:rPr lang="en-US"/>
              <a:t>SLIDE 4 - Keep in mind during this global crisis you may be addressing an audience in a particular region that may be in a different stage of the crisis than another region</a:t>
            </a:r>
          </a:p>
          <a:p>
            <a:pPr lvl="0"/>
            <a:endParaRPr/>
          </a:p>
          <a:p>
            <a:pPr lvl="0"/>
            <a:r>
              <a:rPr lang="en-US"/>
              <a:t>SLIDE 5 - Add human element</a:t>
            </a:r>
          </a:p>
          <a:p>
            <a:pPr lvl="0"/>
            <a:r>
              <a:rPr lang="en-US"/>
              <a:t>*seek a more casual tone by asking questions, inviting comments and try to have enthusiasm in your content. The more personal the content, the more followers will feel comfortable to interact</a:t>
            </a:r>
          </a:p>
          <a:p>
            <a:pPr lvl="0"/>
            <a:r>
              <a:rPr lang="en-US"/>
              <a:t>Offer BTS</a:t>
            </a:r>
          </a:p>
          <a:p>
            <a:pPr lvl="0"/>
            <a:r>
              <a:rPr lang="en-US"/>
              <a:t>*what better way to humanize your business than by showing the humans who run it!</a:t>
            </a:r>
          </a:p>
          <a:p>
            <a:pPr lvl="0"/>
            <a:r>
              <a:rPr lang="en-US"/>
              <a:t>Showcase your favorite people</a:t>
            </a:r>
          </a:p>
          <a:p>
            <a:pPr lvl="0"/>
            <a:r>
              <a:rPr lang="en-US"/>
              <a:t>*Highlight great customer stories, testimonials, reviews and feedback and frame in a way that says "we have the best customers" or with gratitude filled verbiage</a:t>
            </a:r>
          </a:p>
          <a:p>
            <a:pPr lvl="0"/>
            <a:r>
              <a:rPr lang="en-US"/>
              <a:t>Promote topic that resonates with times</a:t>
            </a:r>
          </a:p>
          <a:p>
            <a:pPr lvl="0"/>
            <a:r>
              <a:rPr lang="en-US"/>
              <a:t>*Highlight ways you are giving back, caring for others or ways you are saying thank you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4/23/20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SLIDE 3- Social listening is an invaluable tool for creating relevant, conversation-worthy content. It can also be incredibly useful in navigating your messaging in the current climate we are facing because it allows you to look at conversations around Covid-19 and adjust your strategy accordingly. </a:t>
            </a:r>
          </a:p>
          <a:p>
            <a:pPr lvl="0"/>
            <a:endParaRPr/>
          </a:p>
          <a:p>
            <a:pPr lvl="0"/>
            <a:r>
              <a:rPr lang="en-US"/>
              <a:t>SLIDE 4 - Keep in mind during this global crisis you may be addressing an audience in a particular region that may be in a different stage of the crisis than another region</a:t>
            </a:r>
          </a:p>
          <a:p>
            <a:pPr lvl="0"/>
            <a:endParaRPr/>
          </a:p>
          <a:p>
            <a:pPr lvl="0"/>
            <a:r>
              <a:rPr lang="en-US"/>
              <a:t>SLIDE 5 - Add human element</a:t>
            </a:r>
          </a:p>
          <a:p>
            <a:pPr lvl="0"/>
            <a:r>
              <a:rPr lang="en-US"/>
              <a:t>*seek a more casual tone by asking questions, inviting comments and try to have enthusiasm in your content. The more personal the content, the more followers will feel comfortable to interact</a:t>
            </a:r>
          </a:p>
          <a:p>
            <a:pPr lvl="0"/>
            <a:r>
              <a:rPr lang="en-US"/>
              <a:t>Offer BTS</a:t>
            </a:r>
          </a:p>
          <a:p>
            <a:pPr lvl="0"/>
            <a:r>
              <a:rPr lang="en-US"/>
              <a:t>*what better way to humanize your business than by showing the humans who run it!</a:t>
            </a:r>
          </a:p>
          <a:p>
            <a:pPr lvl="0"/>
            <a:r>
              <a:rPr lang="en-US"/>
              <a:t>Showcase your favorite people</a:t>
            </a:r>
          </a:p>
          <a:p>
            <a:pPr lvl="0"/>
            <a:r>
              <a:rPr lang="en-US"/>
              <a:t>*Highlight great customer stories, testimonials, reviews and feedback and frame in a way that says "we have the best customers" or with gratitude filled verbiage</a:t>
            </a:r>
          </a:p>
          <a:p>
            <a:pPr lvl="0"/>
            <a:r>
              <a:rPr lang="en-US"/>
              <a:t>Promote topic that resonates with times</a:t>
            </a:r>
          </a:p>
          <a:p>
            <a:pPr lvl="0"/>
            <a:r>
              <a:rPr lang="en-US"/>
              <a:t>*Highlight ways you are giving back, caring for others or ways you are saying thank you</a:t>
            </a:r>
          </a:p>
          <a:p>
            <a:pPr lvl="0"/>
            <a:endParaRPr/>
          </a:p>
          <a:p>
            <a:pPr lvl="0"/>
            <a:r>
              <a:rPr lang="en-US"/>
              <a:t>SLIDE 6 - </a:t>
            </a:r>
          </a:p>
          <a:p>
            <a:pPr lvl="0"/>
            <a:r>
              <a:rPr lang="en-US"/>
              <a:t>Acknowledge situation</a:t>
            </a:r>
          </a:p>
          <a:p>
            <a:pPr lvl="0"/>
            <a:r>
              <a:rPr lang="en-US"/>
              <a:t>*build a sense of understanding and community by putting forth content with an "we're in this together" mentality</a:t>
            </a:r>
          </a:p>
          <a:p>
            <a:pPr lvl="0"/>
            <a:r>
              <a:rPr lang="en-US"/>
              <a:t>Leverage Holidays</a:t>
            </a:r>
          </a:p>
          <a:p>
            <a:pPr lvl="0"/>
            <a:r>
              <a:rPr lang="en-US"/>
              <a:t>*Nurses Day on May 6th or Mother's Day thank them for all they are doing in the current situation (heroes in the field, homeschooling, etc)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4/23/20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SLIDE 3- Social listening is an invaluable tool for creating relevant, conversation-worthy content. It can also be incredibly useful in navigating your messaging in the current climate we are facing because it allows you to look at conversations around Covid-19 and adjust your strategy accordingly. </a:t>
            </a:r>
          </a:p>
          <a:p>
            <a:pPr lvl="0"/>
            <a:endParaRPr/>
          </a:p>
          <a:p>
            <a:pPr lvl="0"/>
            <a:r>
              <a:rPr lang="en-US"/>
              <a:t>SLIDE 4 - Keep in mind during this global crisis you may be addressing an audience in a particular region that may be in a different stage of the crisis than another region</a:t>
            </a:r>
          </a:p>
          <a:p>
            <a:pPr lvl="0"/>
            <a:endParaRPr/>
          </a:p>
          <a:p>
            <a:pPr lvl="0"/>
            <a:r>
              <a:rPr lang="en-US"/>
              <a:t>SLIDE 5 - Add human element</a:t>
            </a:r>
          </a:p>
          <a:p>
            <a:pPr lvl="0"/>
            <a:r>
              <a:rPr lang="en-US"/>
              <a:t>*seek a more casual tone by asking questions, inviting comments and try to have enthusiasm in your content. The more personal the content, the more followers will feel comfortable to interact</a:t>
            </a:r>
          </a:p>
          <a:p>
            <a:pPr lvl="0"/>
            <a:r>
              <a:rPr lang="en-US"/>
              <a:t>Offer BTS</a:t>
            </a:r>
          </a:p>
          <a:p>
            <a:pPr lvl="0"/>
            <a:r>
              <a:rPr lang="en-US"/>
              <a:t>*what better way to humanize your business than by showing the humans who run it!</a:t>
            </a:r>
          </a:p>
          <a:p>
            <a:pPr lvl="0"/>
            <a:r>
              <a:rPr lang="en-US"/>
              <a:t>Showcase your favorite people</a:t>
            </a:r>
          </a:p>
          <a:p>
            <a:pPr lvl="0"/>
            <a:r>
              <a:rPr lang="en-US"/>
              <a:t>*Highlight great customer stories, testimonials, reviews and feedback and frame in a way that says "we have the best customers" or with gratitude filled verbiage</a:t>
            </a:r>
          </a:p>
          <a:p>
            <a:pPr lvl="0"/>
            <a:r>
              <a:rPr lang="en-US"/>
              <a:t>Promote topic that resonates with times</a:t>
            </a:r>
          </a:p>
          <a:p>
            <a:pPr lvl="0"/>
            <a:r>
              <a:rPr lang="en-US"/>
              <a:t>*Highlight ways you are giving back, caring for others or ways you are saying thank you</a:t>
            </a:r>
          </a:p>
          <a:p>
            <a:pPr lvl="0"/>
            <a:endParaRPr/>
          </a:p>
          <a:p>
            <a:pPr lvl="0"/>
            <a:r>
              <a:rPr lang="en-US"/>
              <a:t>SLIDE 6 - </a:t>
            </a:r>
          </a:p>
          <a:p>
            <a:pPr lvl="0"/>
            <a:r>
              <a:rPr lang="en-US"/>
              <a:t>Acknowledge situation</a:t>
            </a:r>
          </a:p>
          <a:p>
            <a:pPr lvl="0"/>
            <a:r>
              <a:rPr lang="en-US"/>
              <a:t>*build a sense of understanding and community by putting forth content with an "we're in this together" mentality</a:t>
            </a:r>
          </a:p>
          <a:p>
            <a:pPr lvl="0"/>
            <a:r>
              <a:rPr lang="en-US"/>
              <a:t>Leverage Holidays</a:t>
            </a:r>
          </a:p>
          <a:p>
            <a:pPr lvl="0"/>
            <a:r>
              <a:rPr lang="en-US"/>
              <a:t>*Nurses Day on May 6th or Mother's Day thank them for all they are doing in the current situation (heroes in the field, homeschooling, etc)</a:t>
            </a:r>
          </a:p>
          <a:p>
            <a:pPr lvl="0"/>
            <a:endParaRPr/>
          </a:p>
          <a:p>
            <a:pPr lvl="0"/>
            <a:r>
              <a:rPr lang="en-US"/>
              <a:t>SLIDE 7- We can't say what's next and the best we can do is be flexible and adapt.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26364" y="-188262"/>
            <a:ext cx="7806943" cy="10682539"/>
          </a:xfrm>
          <a:prstGeom prst="rect">
            <a:avLst/>
          </a:prstGeom>
          <a:solidFill>
            <a:srgbClr val="1A2B62">
              <a:alpha val="3176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25451"/>
          <a:stretch>
            <a:fillRect/>
          </a:stretch>
        </p:blipFill>
        <p:spPr>
          <a:xfrm>
            <a:off x="-223444" y="458249"/>
            <a:ext cx="10478339" cy="937050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280270" y="1028700"/>
            <a:ext cx="14443187" cy="8229600"/>
          </a:xfrm>
          <a:prstGeom prst="rect">
            <a:avLst/>
          </a:prstGeom>
          <a:solidFill>
            <a:srgbClr val="1A2B62">
              <a:alpha val="71764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5434745" y="1778233"/>
            <a:ext cx="9531168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spc="320">
                <a:solidFill>
                  <a:srgbClr val="FFFFFF"/>
                </a:solidFill>
                <a:latin typeface="Glacial Indifference Bold"/>
              </a:rPr>
              <a:t>TSFA FREE WEBINAR SERIES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434745" y="5468437"/>
            <a:ext cx="11337596" cy="2955522"/>
            <a:chOff x="0" y="0"/>
            <a:chExt cx="15116795" cy="3940696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5116795" cy="2921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spc="-72">
                  <a:solidFill>
                    <a:srgbClr val="FFFFFF"/>
                  </a:solidFill>
                  <a:latin typeface="Glacial Indifference Bold"/>
                </a:rPr>
                <a:t>Social Media &amp; Social Distancing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17972"/>
              <a:ext cx="15116795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FFFFFF"/>
                  </a:solidFill>
                  <a:latin typeface="Glacial Indifference"/>
                </a:rPr>
                <a:t>Creating Authentic Digital Engaagement in The Era Of Covid-19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28150" y="-404981"/>
            <a:ext cx="13131150" cy="8229600"/>
          </a:xfrm>
          <a:prstGeom prst="rect">
            <a:avLst/>
          </a:prstGeom>
          <a:solidFill>
            <a:srgbClr val="1A2B62">
              <a:alpha val="3176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4688557" cy="8229600"/>
          </a:xfrm>
          <a:prstGeom prst="rect">
            <a:avLst/>
          </a:prstGeom>
          <a:solidFill>
            <a:srgbClr val="1A2B62">
              <a:alpha val="9294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439131" y="1470719"/>
            <a:ext cx="14278126" cy="7345561"/>
            <a:chOff x="0" y="0"/>
            <a:chExt cx="19037502" cy="9794082"/>
          </a:xfrm>
        </p:grpSpPr>
        <p:sp>
          <p:nvSpPr>
            <p:cNvPr id="5" name="TextBox 5"/>
            <p:cNvSpPr txBox="1"/>
            <p:nvPr/>
          </p:nvSpPr>
          <p:spPr>
            <a:xfrm>
              <a:off x="5" y="0"/>
              <a:ext cx="19037492" cy="749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7"/>
                </a:lnSpc>
              </a:pPr>
              <a:r>
                <a:rPr lang="en-US" sz="3689" spc="36">
                  <a:solidFill>
                    <a:srgbClr val="FFFFFF"/>
                  </a:solidFill>
                  <a:latin typeface="Glacial Indifference Bold"/>
                </a:rPr>
                <a:t>Helpful Language During A Crisis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15987"/>
              <a:ext cx="19037497" cy="562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5"/>
                </a:lnSpc>
              </a:pPr>
              <a:r>
                <a:rPr lang="en-US" sz="2804" spc="140">
                  <a:solidFill>
                    <a:srgbClr val="FFFFFF"/>
                  </a:solidFill>
                  <a:latin typeface="Glacial Indifference Bold"/>
                </a:rPr>
                <a:t>OVERPROMISING VS HOPE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" y="2117777"/>
              <a:ext cx="19037497" cy="7676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"Don't worry! Everything will be fine"  </a:t>
              </a:r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vs </a:t>
              </a:r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"This might be difficult but together we will get through it"</a:t>
              </a:r>
            </a:p>
            <a:p>
              <a:pPr>
                <a:lnSpc>
                  <a:spcPts val="4169"/>
                </a:lnSpc>
              </a:pPr>
              <a:endParaRPr/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"I'm sure this will be over in a few weeks"</a:t>
              </a:r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vs</a:t>
              </a:r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"This might take a while. Let's focus on what we know today."</a:t>
              </a:r>
            </a:p>
            <a:p>
              <a:pPr>
                <a:lnSpc>
                  <a:spcPts val="4169"/>
                </a:lnSpc>
              </a:pPr>
              <a:endParaRPr/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"Things will be back to normal soon."</a:t>
              </a:r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vs</a:t>
              </a:r>
            </a:p>
            <a:p>
              <a:pPr>
                <a:lnSpc>
                  <a:spcPts val="4169"/>
                </a:lnSpc>
              </a:pPr>
              <a:r>
                <a:rPr lang="en-US" sz="2779" spc="27">
                  <a:solidFill>
                    <a:srgbClr val="FFFFFF"/>
                  </a:solidFill>
                  <a:latin typeface="Glacial Indifference"/>
                </a:rPr>
                <a:t>"Things might look different in the foreseeable future. Let's focus on how we can adapt."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9754" y="-264322"/>
            <a:ext cx="4916659" cy="10796629"/>
          </a:xfrm>
          <a:prstGeom prst="rect">
            <a:avLst/>
          </a:prstGeom>
          <a:solidFill>
            <a:srgbClr val="1A2B62">
              <a:alpha val="3176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462" r="11462"/>
          <a:stretch>
            <a:fillRect/>
          </a:stretch>
        </p:blipFill>
        <p:spPr>
          <a:xfrm>
            <a:off x="7788757" y="1047715"/>
            <a:ext cx="9470543" cy="819157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5310403"/>
            <a:ext cx="10297911" cy="3339416"/>
            <a:chOff x="0" y="0"/>
            <a:chExt cx="13730548" cy="4452555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7699088" cy="111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5500" spc="55">
                  <a:solidFill>
                    <a:srgbClr val="1A2B62"/>
                  </a:solidFill>
                  <a:latin typeface="Glacial Indifference Bold"/>
                </a:rPr>
                <a:t>Social Listening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668894"/>
              <a:ext cx="13730548" cy="2783661"/>
            </a:xfrm>
            <a:prstGeom prst="rect">
              <a:avLst/>
            </a:prstGeom>
            <a:solidFill>
              <a:srgbClr val="1A2B6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29492" y="2279675"/>
              <a:ext cx="11871564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4F0D9"/>
                  </a:solidFill>
                  <a:latin typeface="Glacial Indifference"/>
                </a:rPr>
                <a:t>Helps you understand the why, where and how of conversations as well as what people think.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A2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6250" b="6250"/>
          <a:stretch>
            <a:fillRect/>
          </a:stretch>
        </p:blipFill>
        <p:spPr>
          <a:xfrm>
            <a:off x="-308026" y="1028700"/>
            <a:ext cx="1410795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83871" y="1844409"/>
            <a:ext cx="7489419" cy="659818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 rot="5400000">
            <a:off x="13336683" y="2669114"/>
            <a:ext cx="5404905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70">
                <a:solidFill>
                  <a:srgbClr val="FFFFFF"/>
                </a:solidFill>
                <a:latin typeface="Glacial Indifference Bold"/>
              </a:rPr>
              <a:t>Social Listening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55334" y="2135710"/>
            <a:ext cx="6146494" cy="6015579"/>
            <a:chOff x="0" y="0"/>
            <a:chExt cx="8195325" cy="802077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8195325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190">
                  <a:solidFill>
                    <a:srgbClr val="1A2B62"/>
                  </a:solidFill>
                  <a:latin typeface="Glacial Indifference Bold"/>
                </a:rPr>
                <a:t>QUESTIONS TO ASK YOURSELF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81922"/>
              <a:ext cx="8195325" cy="603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1A2B62"/>
                  </a:solidFill>
                  <a:latin typeface="Glacial Indifference"/>
                </a:rPr>
                <a:t>How are other similar businesses responding to the emergency? And how are their customers responding?</a:t>
              </a:r>
            </a:p>
            <a:p>
              <a:pPr>
                <a:lnSpc>
                  <a:spcPts val="4500"/>
                </a:lnSpc>
              </a:pPr>
              <a:endParaRPr/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1A2B62"/>
                  </a:solidFill>
                  <a:latin typeface="Glacial Indifference"/>
                </a:rPr>
                <a:t>Do you need to craft content around your relief efforts, or additional policies?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73487" y="1028700"/>
            <a:ext cx="17732787" cy="9541637"/>
          </a:xfrm>
          <a:prstGeom prst="rect">
            <a:avLst/>
          </a:prstGeom>
          <a:solidFill>
            <a:srgbClr val="1A2B62">
              <a:alpha val="3176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-359397"/>
            <a:ext cx="6000515" cy="9617697"/>
          </a:xfrm>
          <a:prstGeom prst="rect">
            <a:avLst/>
          </a:prstGeom>
          <a:solidFill>
            <a:srgbClr val="1A2B62"/>
          </a:solidFill>
        </p:spPr>
      </p:sp>
      <p:grpSp>
        <p:nvGrpSpPr>
          <p:cNvPr id="4" name="Group 4"/>
          <p:cNvGrpSpPr/>
          <p:nvPr/>
        </p:nvGrpSpPr>
        <p:grpSpPr>
          <a:xfrm>
            <a:off x="1796490" y="1028700"/>
            <a:ext cx="4492186" cy="3100184"/>
            <a:chOff x="0" y="0"/>
            <a:chExt cx="5989582" cy="413357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5989578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7000" spc="70">
                  <a:solidFill>
                    <a:srgbClr val="FFFFFF"/>
                  </a:solidFill>
                  <a:latin typeface="Glacial Indifference Bold"/>
                </a:rPr>
                <a:t>Content</a:t>
              </a:r>
            </a:p>
            <a:p>
              <a:pPr>
                <a:lnSpc>
                  <a:spcPts val="8400"/>
                </a:lnSpc>
              </a:pPr>
              <a:r>
                <a:rPr lang="en-US" sz="6999" spc="69">
                  <a:solidFill>
                    <a:srgbClr val="FFFFFF"/>
                  </a:solidFill>
                  <a:latin typeface="Glacial Indifference Bold"/>
                </a:rPr>
                <a:t>Strategy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14454"/>
              <a:ext cx="598958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150">
                  <a:solidFill>
                    <a:srgbClr val="FFFFFF"/>
                  </a:solidFill>
                  <a:latin typeface="Glacial Indifference Bold"/>
                </a:rPr>
                <a:t>WHAT TO INCLUDE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880997" y="3916458"/>
            <a:ext cx="516232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Offer Behind The Scenes Content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80997" y="6168279"/>
            <a:ext cx="516232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Showcase Your Favorite People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80997" y="8134350"/>
            <a:ext cx="5162326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Promote A Topic That Resonates With The Times And Can Help People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80997" y="1950387"/>
            <a:ext cx="516232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Add A Human Element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5568" y="1610958"/>
            <a:ext cx="1326558" cy="13265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75568" y="3866185"/>
            <a:ext cx="1257862" cy="13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75568" y="6111987"/>
            <a:ext cx="1311414" cy="1311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75568" y="8352071"/>
            <a:ext cx="1355258" cy="13552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73487" y="1028700"/>
            <a:ext cx="17732787" cy="9541637"/>
          </a:xfrm>
          <a:prstGeom prst="rect">
            <a:avLst/>
          </a:prstGeom>
          <a:solidFill>
            <a:srgbClr val="1A2B62">
              <a:alpha val="3176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-359397"/>
            <a:ext cx="6000515" cy="9617697"/>
          </a:xfrm>
          <a:prstGeom prst="rect">
            <a:avLst/>
          </a:prstGeom>
          <a:solidFill>
            <a:srgbClr val="1A2B62"/>
          </a:solidFill>
        </p:spPr>
      </p:sp>
      <p:grpSp>
        <p:nvGrpSpPr>
          <p:cNvPr id="4" name="Group 4"/>
          <p:cNvGrpSpPr/>
          <p:nvPr/>
        </p:nvGrpSpPr>
        <p:grpSpPr>
          <a:xfrm>
            <a:off x="1796490" y="1028700"/>
            <a:ext cx="4492186" cy="3100184"/>
            <a:chOff x="0" y="0"/>
            <a:chExt cx="5989582" cy="413357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5989578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7000" spc="70">
                  <a:solidFill>
                    <a:srgbClr val="FFFFFF"/>
                  </a:solidFill>
                  <a:latin typeface="Glacial Indifference Bold"/>
                </a:rPr>
                <a:t>Content</a:t>
              </a:r>
            </a:p>
            <a:p>
              <a:pPr>
                <a:lnSpc>
                  <a:spcPts val="8400"/>
                </a:lnSpc>
              </a:pPr>
              <a:r>
                <a:rPr lang="en-US" sz="6999" spc="69">
                  <a:solidFill>
                    <a:srgbClr val="FFFFFF"/>
                  </a:solidFill>
                  <a:latin typeface="Glacial Indifference Bold"/>
                </a:rPr>
                <a:t>Strategy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14454"/>
              <a:ext cx="598958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150">
                  <a:solidFill>
                    <a:srgbClr val="FFFFFF"/>
                  </a:solidFill>
                  <a:latin typeface="Glacial Indifference Bold"/>
                </a:rPr>
                <a:t>WHAT TO INCLUDE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880997" y="3630708"/>
            <a:ext cx="5162326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Ask Yourself: Would This Topic Be Considered Insensitive At This Time?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80997" y="5882529"/>
            <a:ext cx="5162326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Dig Into Your Content Archives To Find A Post Worth Updating And Reposting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80997" y="8420100"/>
            <a:ext cx="516232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Leverage Holidays And Micro-Holidays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80997" y="1664637"/>
            <a:ext cx="516232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FFFFF"/>
                </a:solidFill>
                <a:latin typeface="Glacial Indifference"/>
              </a:rPr>
              <a:t>Acknowledge The Current Situation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5568" y="1610958"/>
            <a:ext cx="1326558" cy="13265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75568" y="3866185"/>
            <a:ext cx="1257862" cy="13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75568" y="6111987"/>
            <a:ext cx="1311414" cy="1311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75568" y="8352071"/>
            <a:ext cx="1355258" cy="13552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54814"/>
            <a:ext cx="9784506" cy="8362705"/>
          </a:xfrm>
          <a:prstGeom prst="rect">
            <a:avLst/>
          </a:prstGeom>
          <a:solidFill>
            <a:srgbClr val="1A2B62">
              <a:alpha val="3176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782" r="16782"/>
          <a:stretch>
            <a:fillRect/>
          </a:stretch>
        </p:blipFill>
        <p:spPr>
          <a:xfrm>
            <a:off x="1028700" y="1066730"/>
            <a:ext cx="9470543" cy="950360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985246" y="6388008"/>
            <a:ext cx="10792302" cy="3439767"/>
            <a:chOff x="0" y="0"/>
            <a:chExt cx="14389736" cy="4586355"/>
          </a:xfrm>
        </p:grpSpPr>
        <p:sp>
          <p:nvSpPr>
            <p:cNvPr id="5" name="TextBox 5"/>
            <p:cNvSpPr txBox="1"/>
            <p:nvPr/>
          </p:nvSpPr>
          <p:spPr>
            <a:xfrm>
              <a:off x="4611672" y="-9525"/>
              <a:ext cx="7699088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00"/>
                </a:lnSpc>
              </a:pPr>
              <a:r>
                <a:rPr lang="en-US" sz="7000" spc="70">
                  <a:solidFill>
                    <a:srgbClr val="1A2B62"/>
                  </a:solidFill>
                  <a:latin typeface="Glacial Indifference Bold"/>
                </a:rPr>
                <a:t>What's Next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904107"/>
              <a:ext cx="14389736" cy="2682248"/>
            </a:xfrm>
            <a:prstGeom prst="rect">
              <a:avLst/>
            </a:prstGeom>
            <a:solidFill>
              <a:srgbClr val="1A2B6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50504" y="2610866"/>
              <a:ext cx="11060256" cy="1320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r>
                <a:rPr lang="en-US" sz="2700" spc="27">
                  <a:solidFill>
                    <a:srgbClr val="F4F0D9"/>
                  </a:solidFill>
                  <a:latin typeface="Glacial Indifference"/>
                </a:rPr>
                <a:t>Ultimately, marketing in a time of social distancing means staying nimble, patient, flexible and informed.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Macintosh PowerPoint</Application>
  <PresentationFormat>Custom</PresentationFormat>
  <Paragraphs>103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Glacial Indifference</vt:lpstr>
      <vt:lpstr>Glacial Indifference Bold</vt:lpstr>
      <vt:lpstr>Glacial Indifference Italics</vt:lpstr>
      <vt:lpstr>Glacial Indifference Bold Italics</vt:lpstr>
      <vt:lpstr>Arimo</vt:lpstr>
      <vt:lpstr>Arimo Bold</vt:lpstr>
      <vt:lpstr>Arimo Italics</vt:lpstr>
      <vt:lpstr>Arimo Bold Italics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 Corner</dc:title>
  <cp:lastModifiedBy>Ashley DeFranco</cp:lastModifiedBy>
  <cp:revision>1</cp:revision>
  <dcterms:created xsi:type="dcterms:W3CDTF">2020-04-23T21:18:51Z</dcterms:created>
  <dcterms:modified xsi:type="dcterms:W3CDTF">2020-04-23T21:19:08Z</dcterms:modified>
  <dc:identifier>DAD6S0Qssp8</dc:identifier>
</cp:coreProperties>
</file>